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5"/>
  </p:notesMasterIdLst>
  <p:handoutMasterIdLst>
    <p:handoutMasterId r:id="rId26"/>
  </p:handoutMasterIdLst>
  <p:sldIdLst>
    <p:sldId id="960" r:id="rId3"/>
    <p:sldId id="984" r:id="rId4"/>
    <p:sldId id="999" r:id="rId5"/>
    <p:sldId id="1008" r:id="rId6"/>
    <p:sldId id="1009" r:id="rId7"/>
    <p:sldId id="1010" r:id="rId8"/>
    <p:sldId id="1011" r:id="rId9"/>
    <p:sldId id="1007" r:id="rId10"/>
    <p:sldId id="1014" r:id="rId11"/>
    <p:sldId id="1015" r:id="rId12"/>
    <p:sldId id="1019" r:id="rId13"/>
    <p:sldId id="1023" r:id="rId14"/>
    <p:sldId id="1021" r:id="rId15"/>
    <p:sldId id="1024" r:id="rId16"/>
    <p:sldId id="1022" r:id="rId17"/>
    <p:sldId id="1025" r:id="rId18"/>
    <p:sldId id="1027" r:id="rId19"/>
    <p:sldId id="1028" r:id="rId20"/>
    <p:sldId id="1029" r:id="rId21"/>
    <p:sldId id="1016" r:id="rId22"/>
    <p:sldId id="1030" r:id="rId23"/>
    <p:sldId id="9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F0"/>
    <a:srgbClr val="BFEBFB"/>
    <a:srgbClr val="262626"/>
    <a:srgbClr val="404040"/>
    <a:srgbClr val="21ADDF"/>
    <a:srgbClr val="000000"/>
    <a:srgbClr val="F3F2F3"/>
    <a:srgbClr val="E5231E"/>
    <a:srgbClr val="46B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6" autoAdjust="0"/>
    <p:restoredTop sz="94444" autoAdjust="0"/>
  </p:normalViewPr>
  <p:slideViewPr>
    <p:cSldViewPr snapToGrid="0" showGuides="1">
      <p:cViewPr varScale="1">
        <p:scale>
          <a:sx n="74" d="100"/>
          <a:sy n="74" d="100"/>
        </p:scale>
        <p:origin x="66" y="225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6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287FE-108E-4D30-9622-1B0A1651332A}" type="slidenum">
              <a:rPr lang="de-DE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/>
              <a:t>12</a:t>
            </a:fld>
            <a:endParaRPr lang="de-DE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1521"/>
            <a:ext cx="5487013" cy="260085"/>
          </a:xfrm>
          <a:noFill/>
          <a:ln/>
        </p:spPr>
        <p:txBody>
          <a:bodyPr>
            <a:normAutofit lnSpcReduction="10000"/>
          </a:bodyPr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78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E79A7-FA57-4B79-AA90-1BF397D2AB7F}" type="slidenum">
              <a:rPr lang="de-DE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/>
              <a:t>14</a:t>
            </a:fld>
            <a:endParaRPr lang="de-DE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1521"/>
            <a:ext cx="5487013" cy="260085"/>
          </a:xfrm>
          <a:noFill/>
          <a:ln/>
        </p:spPr>
        <p:txBody>
          <a:bodyPr>
            <a:normAutofit lnSpcReduction="10000"/>
          </a:bodyPr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86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9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0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22BF6-D011-431D-882F-EC1A52E7BF92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79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ACB63-C342-457A-91B6-59313DA6E82D}" type="slidenum">
              <a:rPr lang="de-DE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/>
              <a:t>18</a:t>
            </a:fld>
            <a:endParaRPr lang="de-DE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88975"/>
            <a:ext cx="6073775" cy="34178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925" y="4344357"/>
            <a:ext cx="5036152" cy="260085"/>
          </a:xfrm>
          <a:noFill/>
          <a:ln/>
        </p:spPr>
        <p:txBody>
          <a:bodyPr>
            <a:normAutofit lnSpcReduction="10000"/>
          </a:bodyPr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575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ACB63-C342-457A-91B6-59313DA6E82D}" type="slidenum">
              <a:rPr lang="de-DE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/>
              <a:t>19</a:t>
            </a:fld>
            <a:endParaRPr lang="de-DE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88975"/>
            <a:ext cx="6073775" cy="34178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925" y="4344357"/>
            <a:ext cx="5036152" cy="260085"/>
          </a:xfrm>
          <a:noFill/>
          <a:ln/>
        </p:spPr>
        <p:txBody>
          <a:bodyPr>
            <a:normAutofit lnSpcReduction="10000"/>
          </a:bodyPr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70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34EE8-1DD6-4929-B7B8-30F750D483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0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1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0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0FE661-9432-4351-A938-CD716F2DC45E}" type="datetime1">
              <a:rPr lang="en-US" smtClean="0"/>
              <a:t>5/17/2020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DAA4A-79CC-4CBB-9EC8-B3B7030C7E3E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70D50-D682-4476-973E-767091493DC8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39AEA-DA17-4F44-ABD9-A9EE010785F0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26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F3A75-0F37-4CCE-BF8F-C7D2800B495D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80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C5DC6-7951-4AE0-9F11-0BA28A415A5F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70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612BE-EB6B-4124-ADFE-524509FE9753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9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93032-E825-44B3-A183-AF44DFB6ECC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226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AA525-64A9-4C4F-A52F-6DBFDD976E8A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8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AA525-64A9-4C4F-A52F-6DBFDD976E8A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4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9349" y="764704"/>
            <a:ext cx="11617291" cy="69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baseline="0">
                <a:latin typeface="Frutiger Next LT W1G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39349" y="1700808"/>
            <a:ext cx="1161729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0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 smtClean="0"/>
              <a:t>Ddd</a:t>
            </a:r>
            <a:endParaRPr lang="de-DE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 smtClean="0"/>
              <a:t>Ddd</a:t>
            </a:r>
            <a:endParaRPr lang="de-DE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1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268412"/>
            <a:ext cx="7956551" cy="4860926"/>
          </a:xfrm>
          <a:prstGeom prst="rect">
            <a:avLst/>
          </a:prstGeom>
        </p:spPr>
        <p:txBody>
          <a:bodyPr/>
          <a:lstStyle>
            <a:lvl1pPr defTabSz="284400"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DD35FE9-67CB-4E22-B791-B28F44EF27AB}" type="datetime1">
              <a:rPr lang="en-US" smtClean="0"/>
              <a:t>5/17/2020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5/17/2020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22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5/17/2020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833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7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5/17/2020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124"/>
            <a:ext cx="10801348" cy="600321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32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9349" y="764704"/>
            <a:ext cx="11617291" cy="6969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baseline="0">
                <a:latin typeface="Frutiger Next LT W1G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39349" y="1700808"/>
            <a:ext cx="1161729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0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 smtClean="0"/>
              <a:t>Ddd</a:t>
            </a:r>
            <a:endParaRPr lang="de-DE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 err="1" smtClean="0"/>
              <a:t>Ddd</a:t>
            </a:r>
            <a:endParaRPr lang="de-DE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42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FE661-9432-4351-A938-CD716F2DC45E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659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35FE9-67CB-4E22-B791-B28F44EF27AB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9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F914B-0619-4EC3-A545-3440B74C351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2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2E72350C-EE76-435C-9172-0688999591A6}" type="datetime1">
              <a:rPr lang="en-US" smtClean="0"/>
              <a:t>5/17/2020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4" r:id="rId4"/>
    <p:sldLayoutId id="2147483685" r:id="rId5"/>
    <p:sldLayoutId id="214748370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2350C-EE76-435C-9172-0688999591A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48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582">
          <p15:clr>
            <a:srgbClr val="F26B43"/>
          </p15:clr>
        </p15:guide>
        <p15:guide id="3" pos="2933">
          <p15:clr>
            <a:srgbClr val="F26B43"/>
          </p15:clr>
        </p15:guide>
        <p15:guide id="4" pos="5450">
          <p15:clr>
            <a:srgbClr val="F26B43"/>
          </p15:clr>
        </p15:guide>
        <p15:guide id="5" orient="horz" pos="250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orient="horz" pos="73">
          <p15:clr>
            <a:srgbClr val="F26B43"/>
          </p15:clr>
        </p15:guide>
        <p15:guide id="9" orient="horz" pos="686">
          <p15:clr>
            <a:srgbClr val="F26B43"/>
          </p15:clr>
        </p15:guide>
        <p15:guide id="10" orient="horz" pos="1003">
          <p15:clr>
            <a:srgbClr val="F26B43"/>
          </p15:clr>
        </p15:guide>
        <p15:guide id="11" pos="7242">
          <p15:clr>
            <a:srgbClr val="F26B43"/>
          </p15:clr>
        </p15:guide>
        <p15:guide id="12" orient="horz" pos="799">
          <p15:clr>
            <a:srgbClr val="F26B43"/>
          </p15:clr>
        </p15:guide>
        <p15:guide id="1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2" b="32390"/>
          <a:stretch/>
        </p:blipFill>
        <p:spPr>
          <a:xfrm>
            <a:off x="0" y="1101726"/>
            <a:ext cx="12204000" cy="28752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Systemizing Prototypes</a:t>
            </a:r>
            <a:endParaRPr lang="en-US" dirty="0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695327" y="0"/>
            <a:ext cx="7333382" cy="2769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Photo by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keepingtime_ca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 from https://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www.flickr.com/photos/keepingtime_ca/3646050634 (CC-BY-SA 2.0)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</a:t>
            </a:r>
            <a:r>
              <a:rPr lang="en-US" dirty="0" smtClean="0"/>
              <a:t>of Prototypes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Horizontal vs. Vertical </a:t>
            </a:r>
            <a:r>
              <a:rPr lang="en-US" dirty="0" smtClean="0"/>
              <a:t>Prototypes</a:t>
            </a:r>
          </a:p>
          <a:p>
            <a:pPr>
              <a:spcBef>
                <a:spcPts val="600"/>
              </a:spcBef>
            </a:pPr>
            <a:r>
              <a:rPr lang="en-US" dirty="0"/>
              <a:t>Low-Fidelity vs. High-Fidelity </a:t>
            </a:r>
            <a:r>
              <a:rPr lang="en-US" dirty="0" smtClean="0"/>
              <a:t>Prototypes</a:t>
            </a:r>
          </a:p>
          <a:p>
            <a:pPr>
              <a:spcBef>
                <a:spcPts val="600"/>
              </a:spcBef>
            </a:pPr>
            <a:r>
              <a:rPr lang="en-US" dirty="0"/>
              <a:t>Non-Functional vs. Functional Prototypes </a:t>
            </a:r>
          </a:p>
          <a:p>
            <a:pPr>
              <a:spcBef>
                <a:spcPts val="600"/>
              </a:spcBef>
            </a:pPr>
            <a:r>
              <a:rPr lang="en-US" dirty="0"/>
              <a:t>Evolutionary prototypes vs. throw away prototypes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Prototypes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0"/>
            <a:ext cx="7970326" cy="623981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0"/>
            <a:ext cx="7970326" cy="623981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0"/>
            <a:ext cx="7970326" cy="623981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0"/>
            <a:ext cx="7970326" cy="623981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0"/>
            <a:ext cx="7970326" cy="62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Horizontal Prototyping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Demonstrates the feature spectrum without implementing them</a:t>
            </a:r>
          </a:p>
          <a:p>
            <a:endParaRPr lang="en-US" dirty="0" smtClean="0"/>
          </a:p>
          <a:p>
            <a:r>
              <a:rPr lang="en-US" dirty="0" smtClean="0"/>
              <a:t>Helps to evaluate/test </a:t>
            </a:r>
          </a:p>
          <a:p>
            <a:pPr lvl="1"/>
            <a:r>
              <a:rPr lang="en-US" dirty="0" smtClean="0"/>
              <a:t>Navigation (e.g. finding a specific function or feature)</a:t>
            </a:r>
          </a:p>
          <a:p>
            <a:pPr lvl="1"/>
            <a:r>
              <a:rPr lang="en-US" dirty="0" smtClean="0"/>
              <a:t>Overall user interface concept</a:t>
            </a:r>
          </a:p>
          <a:p>
            <a:pPr lvl="1"/>
            <a:r>
              <a:rPr lang="en-US" dirty="0" smtClean="0"/>
              <a:t>Feature placement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User preferences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Applicable in low-fidelity prototyping and high-fidelity prototyping </a:t>
            </a:r>
          </a:p>
          <a:p>
            <a:r>
              <a:rPr lang="en-US" dirty="0" smtClean="0"/>
              <a:t>Used in early design stages</a:t>
            </a:r>
          </a:p>
          <a:p>
            <a:pPr lvl="1"/>
            <a:r>
              <a:rPr lang="en-US" dirty="0" smtClean="0"/>
              <a:t>To determine the set of features to include</a:t>
            </a:r>
          </a:p>
          <a:p>
            <a:pPr lvl="1"/>
            <a:r>
              <a:rPr lang="en-US" dirty="0" smtClean="0"/>
              <a:t>To decide on the user interface concept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0"/>
            <a:ext cx="7970326" cy="623981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Prototypes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0"/>
            <a:ext cx="7970326" cy="62398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0"/>
            <a:ext cx="7970326" cy="62398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613" y="561985"/>
            <a:ext cx="5611749" cy="51381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" y="0"/>
            <a:ext cx="7970326" cy="6262136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695323" y="-1"/>
            <a:ext cx="7970327" cy="6262137"/>
            <a:chOff x="695323" y="-1"/>
            <a:chExt cx="7970327" cy="626213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05"/>
            <a:stretch/>
          </p:blipFill>
          <p:spPr>
            <a:xfrm>
              <a:off x="695323" y="0"/>
              <a:ext cx="7970327" cy="6262136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3683358" y="-1"/>
              <a:ext cx="49822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Based on a photo by </a:t>
              </a:r>
              <a:r>
                <a:rPr lang="en-US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cottonbro</a:t>
              </a:r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from https://</a:t>
              </a:r>
              <a:r>
                <a:rPr lang="en-US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www.pexels.com/photo/man-using-a-printer-3201783 (PD)</a:t>
              </a:r>
              <a:endPara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6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Prototyping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 a specific feature</a:t>
            </a:r>
          </a:p>
          <a:p>
            <a:r>
              <a:rPr lang="en-US" dirty="0" smtClean="0"/>
              <a:t>The details of the function/feature are shown/implemented</a:t>
            </a:r>
          </a:p>
          <a:p>
            <a:endParaRPr lang="en-US" dirty="0" smtClean="0"/>
          </a:p>
          <a:p>
            <a:r>
              <a:rPr lang="en-US" dirty="0" smtClean="0"/>
              <a:t>Helps to evaluate/test </a:t>
            </a:r>
          </a:p>
          <a:p>
            <a:pPr lvl="1"/>
            <a:r>
              <a:rPr lang="en-US" dirty="0" smtClean="0"/>
              <a:t>The optimal design for a particular function</a:t>
            </a:r>
          </a:p>
          <a:p>
            <a:pPr lvl="1"/>
            <a:r>
              <a:rPr lang="en-US" dirty="0" smtClean="0"/>
              <a:t>Optimize the usability of this function</a:t>
            </a:r>
          </a:p>
          <a:p>
            <a:pPr lvl="1"/>
            <a:r>
              <a:rPr lang="en-US" dirty="0" smtClean="0"/>
              <a:t>User performance for this particular function</a:t>
            </a:r>
          </a:p>
          <a:p>
            <a:endParaRPr lang="en-US" dirty="0" smtClean="0"/>
          </a:p>
          <a:p>
            <a:r>
              <a:rPr lang="en-US" dirty="0" smtClean="0"/>
              <a:t>Often used in high-fi prototyping but is also applicable to low-fi prototyping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6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vs. Vertical Prototypes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grpSp>
        <p:nvGrpSpPr>
          <p:cNvPr id="7" name="Group 46"/>
          <p:cNvGrpSpPr/>
          <p:nvPr/>
        </p:nvGrpSpPr>
        <p:grpSpPr>
          <a:xfrm>
            <a:off x="742243" y="3577174"/>
            <a:ext cx="4818072" cy="1799363"/>
            <a:chOff x="4478175" y="4644588"/>
            <a:chExt cx="5122552" cy="1794782"/>
          </a:xfrm>
        </p:grpSpPr>
        <p:cxnSp>
          <p:nvCxnSpPr>
            <p:cNvPr id="12" name="Straight Connector 51"/>
            <p:cNvCxnSpPr>
              <a:stCxn id="34" idx="2"/>
              <a:endCxn id="38" idx="0"/>
            </p:cNvCxnSpPr>
            <p:nvPr/>
          </p:nvCxnSpPr>
          <p:spPr>
            <a:xfrm>
              <a:off x="5040005" y="5916150"/>
              <a:ext cx="325763" cy="30302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52"/>
            <p:cNvCxnSpPr>
              <a:stCxn id="34" idx="2"/>
              <a:endCxn id="33" idx="0"/>
            </p:cNvCxnSpPr>
            <p:nvPr/>
          </p:nvCxnSpPr>
          <p:spPr>
            <a:xfrm flipH="1">
              <a:off x="4696295" y="5916150"/>
              <a:ext cx="343710" cy="30302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53"/>
            <p:cNvCxnSpPr>
              <a:stCxn id="45" idx="2"/>
              <a:endCxn id="34" idx="0"/>
            </p:cNvCxnSpPr>
            <p:nvPr/>
          </p:nvCxnSpPr>
          <p:spPr>
            <a:xfrm flipH="1">
              <a:off x="5040005" y="5395396"/>
              <a:ext cx="666020" cy="30302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54"/>
            <p:cNvCxnSpPr>
              <a:stCxn id="45" idx="2"/>
              <a:endCxn id="35" idx="0"/>
            </p:cNvCxnSpPr>
            <p:nvPr/>
          </p:nvCxnSpPr>
          <p:spPr>
            <a:xfrm>
              <a:off x="5706025" y="5395396"/>
              <a:ext cx="671425" cy="30302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55"/>
            <p:cNvCxnSpPr>
              <a:stCxn id="47" idx="2"/>
              <a:endCxn id="45" idx="0"/>
            </p:cNvCxnSpPr>
            <p:nvPr/>
          </p:nvCxnSpPr>
          <p:spPr>
            <a:xfrm flipH="1">
              <a:off x="5706025" y="4862320"/>
              <a:ext cx="1346309" cy="31534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6"/>
            <p:cNvCxnSpPr>
              <a:stCxn id="35" idx="2"/>
              <a:endCxn id="39" idx="0"/>
            </p:cNvCxnSpPr>
            <p:nvPr/>
          </p:nvCxnSpPr>
          <p:spPr>
            <a:xfrm flipH="1">
              <a:off x="6035241" y="5916150"/>
              <a:ext cx="342209" cy="30302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57"/>
            <p:cNvCxnSpPr>
              <a:stCxn id="46" idx="0"/>
              <a:endCxn id="47" idx="2"/>
            </p:cNvCxnSpPr>
            <p:nvPr/>
          </p:nvCxnSpPr>
          <p:spPr>
            <a:xfrm flipH="1" flipV="1">
              <a:off x="7052334" y="4862320"/>
              <a:ext cx="1334635" cy="31780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58"/>
            <p:cNvCxnSpPr>
              <a:stCxn id="35" idx="2"/>
              <a:endCxn id="40" idx="0"/>
            </p:cNvCxnSpPr>
            <p:nvPr/>
          </p:nvCxnSpPr>
          <p:spPr>
            <a:xfrm>
              <a:off x="6377450" y="5916150"/>
              <a:ext cx="327264" cy="30302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59"/>
            <p:cNvCxnSpPr>
              <a:stCxn id="36" idx="2"/>
              <a:endCxn id="41" idx="0"/>
            </p:cNvCxnSpPr>
            <p:nvPr/>
          </p:nvCxnSpPr>
          <p:spPr>
            <a:xfrm flipH="1">
              <a:off x="7374187" y="5910833"/>
              <a:ext cx="340708" cy="31080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60"/>
            <p:cNvCxnSpPr>
              <a:stCxn id="46" idx="2"/>
              <a:endCxn id="36" idx="0"/>
            </p:cNvCxnSpPr>
            <p:nvPr/>
          </p:nvCxnSpPr>
          <p:spPr>
            <a:xfrm flipH="1">
              <a:off x="7714895" y="5397861"/>
              <a:ext cx="672074" cy="295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61"/>
            <p:cNvCxnSpPr>
              <a:stCxn id="46" idx="2"/>
              <a:endCxn id="37" idx="0"/>
            </p:cNvCxnSpPr>
            <p:nvPr/>
          </p:nvCxnSpPr>
          <p:spPr>
            <a:xfrm>
              <a:off x="8386969" y="5397861"/>
              <a:ext cx="665372" cy="295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62"/>
            <p:cNvCxnSpPr>
              <a:stCxn id="36" idx="2"/>
              <a:endCxn id="42" idx="0"/>
            </p:cNvCxnSpPr>
            <p:nvPr/>
          </p:nvCxnSpPr>
          <p:spPr>
            <a:xfrm>
              <a:off x="7714895" y="5910833"/>
              <a:ext cx="328765" cy="31080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63"/>
            <p:cNvCxnSpPr>
              <a:stCxn id="37" idx="2"/>
              <a:endCxn id="43" idx="0"/>
            </p:cNvCxnSpPr>
            <p:nvPr/>
          </p:nvCxnSpPr>
          <p:spPr>
            <a:xfrm flipH="1">
              <a:off x="8713133" y="5910833"/>
              <a:ext cx="339208" cy="31080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64"/>
            <p:cNvCxnSpPr>
              <a:stCxn id="37" idx="2"/>
              <a:endCxn id="44" idx="0"/>
            </p:cNvCxnSpPr>
            <p:nvPr/>
          </p:nvCxnSpPr>
          <p:spPr>
            <a:xfrm>
              <a:off x="9052341" y="5910833"/>
              <a:ext cx="330267" cy="30691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65"/>
            <p:cNvCxnSpPr>
              <a:stCxn id="39" idx="3"/>
              <a:endCxn id="40" idx="1"/>
            </p:cNvCxnSpPr>
            <p:nvPr/>
          </p:nvCxnSpPr>
          <p:spPr>
            <a:xfrm>
              <a:off x="6253360" y="6328039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66"/>
            <p:cNvCxnSpPr>
              <a:stCxn id="33" idx="3"/>
            </p:cNvCxnSpPr>
            <p:nvPr/>
          </p:nvCxnSpPr>
          <p:spPr>
            <a:xfrm flipV="1">
              <a:off x="4914414" y="6326613"/>
              <a:ext cx="233234" cy="142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67"/>
            <p:cNvCxnSpPr>
              <a:stCxn id="38" idx="3"/>
              <a:endCxn id="39" idx="1"/>
            </p:cNvCxnSpPr>
            <p:nvPr/>
          </p:nvCxnSpPr>
          <p:spPr>
            <a:xfrm>
              <a:off x="5583887" y="6328039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68"/>
            <p:cNvCxnSpPr>
              <a:stCxn id="41" idx="1"/>
            </p:cNvCxnSpPr>
            <p:nvPr/>
          </p:nvCxnSpPr>
          <p:spPr>
            <a:xfrm flipH="1">
              <a:off x="6922833" y="6330504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69"/>
            <p:cNvCxnSpPr>
              <a:stCxn id="41" idx="3"/>
              <a:endCxn id="42" idx="1"/>
            </p:cNvCxnSpPr>
            <p:nvPr/>
          </p:nvCxnSpPr>
          <p:spPr>
            <a:xfrm>
              <a:off x="7592306" y="6330504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70"/>
            <p:cNvCxnSpPr>
              <a:stCxn id="42" idx="3"/>
              <a:endCxn id="43" idx="1"/>
            </p:cNvCxnSpPr>
            <p:nvPr/>
          </p:nvCxnSpPr>
          <p:spPr>
            <a:xfrm>
              <a:off x="8261779" y="6330504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71"/>
            <p:cNvCxnSpPr>
              <a:stCxn id="43" idx="3"/>
              <a:endCxn id="44" idx="1"/>
            </p:cNvCxnSpPr>
            <p:nvPr/>
          </p:nvCxnSpPr>
          <p:spPr>
            <a:xfrm flipV="1">
              <a:off x="8931252" y="6326613"/>
              <a:ext cx="233236" cy="38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72"/>
            <p:cNvSpPr/>
            <p:nvPr/>
          </p:nvSpPr>
          <p:spPr>
            <a:xfrm>
              <a:off x="4478175" y="6219173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73"/>
            <p:cNvSpPr/>
            <p:nvPr/>
          </p:nvSpPr>
          <p:spPr>
            <a:xfrm>
              <a:off x="4821885" y="569841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74"/>
            <p:cNvSpPr/>
            <p:nvPr/>
          </p:nvSpPr>
          <p:spPr>
            <a:xfrm>
              <a:off x="6159330" y="569841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75"/>
            <p:cNvSpPr/>
            <p:nvPr/>
          </p:nvSpPr>
          <p:spPr>
            <a:xfrm>
              <a:off x="7496775" y="5693101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76"/>
            <p:cNvSpPr/>
            <p:nvPr/>
          </p:nvSpPr>
          <p:spPr>
            <a:xfrm>
              <a:off x="8834221" y="5693101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77"/>
            <p:cNvSpPr/>
            <p:nvPr/>
          </p:nvSpPr>
          <p:spPr>
            <a:xfrm>
              <a:off x="5147648" y="6219173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78"/>
            <p:cNvSpPr/>
            <p:nvPr/>
          </p:nvSpPr>
          <p:spPr>
            <a:xfrm>
              <a:off x="5817121" y="6219173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79"/>
            <p:cNvSpPr/>
            <p:nvPr/>
          </p:nvSpPr>
          <p:spPr>
            <a:xfrm>
              <a:off x="6486594" y="6219173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80"/>
            <p:cNvSpPr/>
            <p:nvPr/>
          </p:nvSpPr>
          <p:spPr>
            <a:xfrm>
              <a:off x="7156067" y="622163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81"/>
            <p:cNvSpPr/>
            <p:nvPr/>
          </p:nvSpPr>
          <p:spPr>
            <a:xfrm>
              <a:off x="7825540" y="622163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82"/>
            <p:cNvSpPr/>
            <p:nvPr/>
          </p:nvSpPr>
          <p:spPr>
            <a:xfrm>
              <a:off x="8495013" y="622163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83"/>
            <p:cNvSpPr/>
            <p:nvPr/>
          </p:nvSpPr>
          <p:spPr>
            <a:xfrm>
              <a:off x="9164488" y="6217747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84"/>
            <p:cNvSpPr/>
            <p:nvPr/>
          </p:nvSpPr>
          <p:spPr>
            <a:xfrm>
              <a:off x="5487905" y="5177664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85"/>
            <p:cNvSpPr/>
            <p:nvPr/>
          </p:nvSpPr>
          <p:spPr>
            <a:xfrm>
              <a:off x="8168849" y="5180129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86"/>
            <p:cNvSpPr/>
            <p:nvPr/>
          </p:nvSpPr>
          <p:spPr>
            <a:xfrm>
              <a:off x="6834214" y="464458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Group 5"/>
          <p:cNvGrpSpPr/>
          <p:nvPr/>
        </p:nvGrpSpPr>
        <p:grpSpPr>
          <a:xfrm>
            <a:off x="742243" y="624012"/>
            <a:ext cx="4818073" cy="1799363"/>
            <a:chOff x="4478175" y="4644588"/>
            <a:chExt cx="5122552" cy="1794782"/>
          </a:xfrm>
        </p:grpSpPr>
        <p:cxnSp>
          <p:nvCxnSpPr>
            <p:cNvPr id="94" name="Straight Connector 10"/>
            <p:cNvCxnSpPr>
              <a:stCxn id="116" idx="2"/>
              <a:endCxn id="120" idx="0"/>
            </p:cNvCxnSpPr>
            <p:nvPr/>
          </p:nvCxnSpPr>
          <p:spPr>
            <a:xfrm>
              <a:off x="5040005" y="5916150"/>
              <a:ext cx="325763" cy="30302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11"/>
            <p:cNvCxnSpPr>
              <a:stCxn id="116" idx="2"/>
              <a:endCxn id="115" idx="0"/>
            </p:cNvCxnSpPr>
            <p:nvPr/>
          </p:nvCxnSpPr>
          <p:spPr>
            <a:xfrm flipH="1">
              <a:off x="4696295" y="5916150"/>
              <a:ext cx="343710" cy="30302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12"/>
            <p:cNvCxnSpPr>
              <a:stCxn id="127" idx="2"/>
              <a:endCxn id="116" idx="0"/>
            </p:cNvCxnSpPr>
            <p:nvPr/>
          </p:nvCxnSpPr>
          <p:spPr>
            <a:xfrm flipH="1">
              <a:off x="5040005" y="5395396"/>
              <a:ext cx="666020" cy="30302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13"/>
            <p:cNvCxnSpPr>
              <a:stCxn id="127" idx="2"/>
              <a:endCxn id="117" idx="0"/>
            </p:cNvCxnSpPr>
            <p:nvPr/>
          </p:nvCxnSpPr>
          <p:spPr>
            <a:xfrm>
              <a:off x="5706025" y="5395396"/>
              <a:ext cx="671425" cy="30302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14"/>
            <p:cNvCxnSpPr>
              <a:stCxn id="129" idx="2"/>
              <a:endCxn id="127" idx="0"/>
            </p:cNvCxnSpPr>
            <p:nvPr/>
          </p:nvCxnSpPr>
          <p:spPr>
            <a:xfrm flipH="1">
              <a:off x="5706025" y="4862320"/>
              <a:ext cx="1346309" cy="31534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15"/>
            <p:cNvCxnSpPr>
              <a:stCxn id="117" idx="2"/>
              <a:endCxn id="121" idx="0"/>
            </p:cNvCxnSpPr>
            <p:nvPr/>
          </p:nvCxnSpPr>
          <p:spPr>
            <a:xfrm flipH="1">
              <a:off x="6035241" y="5916150"/>
              <a:ext cx="342209" cy="30302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16"/>
            <p:cNvCxnSpPr>
              <a:stCxn id="128" idx="0"/>
              <a:endCxn id="129" idx="2"/>
            </p:cNvCxnSpPr>
            <p:nvPr/>
          </p:nvCxnSpPr>
          <p:spPr>
            <a:xfrm flipH="1" flipV="1">
              <a:off x="7052334" y="4862320"/>
              <a:ext cx="1334635" cy="31780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7"/>
            <p:cNvCxnSpPr>
              <a:stCxn id="117" idx="2"/>
              <a:endCxn id="122" idx="0"/>
            </p:cNvCxnSpPr>
            <p:nvPr/>
          </p:nvCxnSpPr>
          <p:spPr>
            <a:xfrm>
              <a:off x="6377450" y="5916150"/>
              <a:ext cx="327264" cy="30302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8"/>
            <p:cNvCxnSpPr>
              <a:stCxn id="118" idx="2"/>
              <a:endCxn id="123" idx="0"/>
            </p:cNvCxnSpPr>
            <p:nvPr/>
          </p:nvCxnSpPr>
          <p:spPr>
            <a:xfrm flipH="1">
              <a:off x="7374187" y="5910833"/>
              <a:ext cx="340708" cy="31080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9"/>
            <p:cNvCxnSpPr>
              <a:stCxn id="128" idx="2"/>
              <a:endCxn id="118" idx="0"/>
            </p:cNvCxnSpPr>
            <p:nvPr/>
          </p:nvCxnSpPr>
          <p:spPr>
            <a:xfrm flipH="1">
              <a:off x="7714895" y="5397861"/>
              <a:ext cx="672074" cy="295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20"/>
            <p:cNvCxnSpPr>
              <a:stCxn id="128" idx="2"/>
              <a:endCxn id="119" idx="0"/>
            </p:cNvCxnSpPr>
            <p:nvPr/>
          </p:nvCxnSpPr>
          <p:spPr>
            <a:xfrm>
              <a:off x="8386969" y="5397861"/>
              <a:ext cx="665372" cy="295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21"/>
            <p:cNvCxnSpPr>
              <a:stCxn id="118" idx="2"/>
              <a:endCxn id="124" idx="0"/>
            </p:cNvCxnSpPr>
            <p:nvPr/>
          </p:nvCxnSpPr>
          <p:spPr>
            <a:xfrm>
              <a:off x="7714895" y="5910833"/>
              <a:ext cx="328765" cy="31080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22"/>
            <p:cNvCxnSpPr>
              <a:stCxn id="119" idx="2"/>
              <a:endCxn id="125" idx="0"/>
            </p:cNvCxnSpPr>
            <p:nvPr/>
          </p:nvCxnSpPr>
          <p:spPr>
            <a:xfrm flipH="1">
              <a:off x="8713133" y="5910833"/>
              <a:ext cx="339208" cy="31080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23"/>
            <p:cNvCxnSpPr>
              <a:stCxn id="119" idx="2"/>
              <a:endCxn id="126" idx="0"/>
            </p:cNvCxnSpPr>
            <p:nvPr/>
          </p:nvCxnSpPr>
          <p:spPr>
            <a:xfrm>
              <a:off x="9052341" y="5910833"/>
              <a:ext cx="330267" cy="30691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24"/>
            <p:cNvCxnSpPr>
              <a:stCxn id="121" idx="3"/>
              <a:endCxn id="122" idx="1"/>
            </p:cNvCxnSpPr>
            <p:nvPr/>
          </p:nvCxnSpPr>
          <p:spPr>
            <a:xfrm>
              <a:off x="6253360" y="6328039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>
              <a:stCxn id="115" idx="3"/>
            </p:cNvCxnSpPr>
            <p:nvPr/>
          </p:nvCxnSpPr>
          <p:spPr>
            <a:xfrm flipV="1">
              <a:off x="4914414" y="6326613"/>
              <a:ext cx="233234" cy="142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>
              <a:stCxn id="120" idx="3"/>
              <a:endCxn id="121" idx="1"/>
            </p:cNvCxnSpPr>
            <p:nvPr/>
          </p:nvCxnSpPr>
          <p:spPr>
            <a:xfrm>
              <a:off x="5583887" y="6328039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>
              <a:stCxn id="123" idx="1"/>
            </p:cNvCxnSpPr>
            <p:nvPr/>
          </p:nvCxnSpPr>
          <p:spPr>
            <a:xfrm flipH="1">
              <a:off x="6922833" y="6330504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28"/>
            <p:cNvCxnSpPr>
              <a:stCxn id="123" idx="3"/>
              <a:endCxn id="124" idx="1"/>
            </p:cNvCxnSpPr>
            <p:nvPr/>
          </p:nvCxnSpPr>
          <p:spPr>
            <a:xfrm>
              <a:off x="7592306" y="6330504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29"/>
            <p:cNvCxnSpPr>
              <a:stCxn id="124" idx="3"/>
              <a:endCxn id="125" idx="1"/>
            </p:cNvCxnSpPr>
            <p:nvPr/>
          </p:nvCxnSpPr>
          <p:spPr>
            <a:xfrm>
              <a:off x="8261779" y="6330504"/>
              <a:ext cx="2332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30"/>
            <p:cNvCxnSpPr>
              <a:stCxn id="125" idx="3"/>
              <a:endCxn id="126" idx="1"/>
            </p:cNvCxnSpPr>
            <p:nvPr/>
          </p:nvCxnSpPr>
          <p:spPr>
            <a:xfrm flipV="1">
              <a:off x="8931252" y="6326613"/>
              <a:ext cx="233236" cy="38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Rectangle 31"/>
            <p:cNvSpPr/>
            <p:nvPr/>
          </p:nvSpPr>
          <p:spPr>
            <a:xfrm>
              <a:off x="4478175" y="6219173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32"/>
            <p:cNvSpPr/>
            <p:nvPr/>
          </p:nvSpPr>
          <p:spPr>
            <a:xfrm>
              <a:off x="4821885" y="569841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33"/>
            <p:cNvSpPr/>
            <p:nvPr/>
          </p:nvSpPr>
          <p:spPr>
            <a:xfrm>
              <a:off x="6159330" y="569841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34"/>
            <p:cNvSpPr/>
            <p:nvPr/>
          </p:nvSpPr>
          <p:spPr>
            <a:xfrm>
              <a:off x="7496775" y="5693101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35"/>
            <p:cNvSpPr/>
            <p:nvPr/>
          </p:nvSpPr>
          <p:spPr>
            <a:xfrm>
              <a:off x="8834221" y="5693101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36"/>
            <p:cNvSpPr/>
            <p:nvPr/>
          </p:nvSpPr>
          <p:spPr>
            <a:xfrm>
              <a:off x="5147648" y="6219173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37"/>
            <p:cNvSpPr/>
            <p:nvPr/>
          </p:nvSpPr>
          <p:spPr>
            <a:xfrm>
              <a:off x="5817121" y="6219173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Rectangle 38"/>
            <p:cNvSpPr/>
            <p:nvPr/>
          </p:nvSpPr>
          <p:spPr>
            <a:xfrm>
              <a:off x="6486594" y="6219173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Rectangle 39"/>
            <p:cNvSpPr/>
            <p:nvPr/>
          </p:nvSpPr>
          <p:spPr>
            <a:xfrm>
              <a:off x="7156067" y="622163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Rectangle 40"/>
            <p:cNvSpPr/>
            <p:nvPr/>
          </p:nvSpPr>
          <p:spPr>
            <a:xfrm>
              <a:off x="7825540" y="622163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Rectangle 41"/>
            <p:cNvSpPr/>
            <p:nvPr/>
          </p:nvSpPr>
          <p:spPr>
            <a:xfrm>
              <a:off x="8495013" y="622163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Rectangle 42"/>
            <p:cNvSpPr/>
            <p:nvPr/>
          </p:nvSpPr>
          <p:spPr>
            <a:xfrm>
              <a:off x="9164488" y="6217747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Rectangle 43"/>
            <p:cNvSpPr/>
            <p:nvPr/>
          </p:nvSpPr>
          <p:spPr>
            <a:xfrm>
              <a:off x="5487905" y="5177664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44"/>
            <p:cNvSpPr/>
            <p:nvPr/>
          </p:nvSpPr>
          <p:spPr>
            <a:xfrm>
              <a:off x="8168849" y="5180129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ectangle 45"/>
            <p:cNvSpPr/>
            <p:nvPr/>
          </p:nvSpPr>
          <p:spPr>
            <a:xfrm>
              <a:off x="6834214" y="4644588"/>
              <a:ext cx="436239" cy="2177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0" name="Textfeld 129"/>
          <p:cNvSpPr txBox="1"/>
          <p:nvPr/>
        </p:nvSpPr>
        <p:spPr>
          <a:xfrm>
            <a:off x="695325" y="54018"/>
            <a:ext cx="2975495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dirty="0" smtClean="0"/>
              <a:t>Horizontal Prototype</a:t>
            </a:r>
            <a:endParaRPr lang="en-US" sz="2400" dirty="0"/>
          </a:p>
        </p:txBody>
      </p:sp>
      <p:sp>
        <p:nvSpPr>
          <p:cNvPr id="131" name="Textfeld 130"/>
          <p:cNvSpPr txBox="1"/>
          <p:nvPr/>
        </p:nvSpPr>
        <p:spPr>
          <a:xfrm>
            <a:off x="695325" y="3039054"/>
            <a:ext cx="2597827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dirty="0" smtClean="0"/>
              <a:t>Vertical Prototype</a:t>
            </a:r>
            <a:endParaRPr lang="en-US" sz="2400" dirty="0"/>
          </a:p>
        </p:txBody>
      </p:sp>
      <p:grpSp>
        <p:nvGrpSpPr>
          <p:cNvPr id="136" name="Gruppieren 135"/>
          <p:cNvGrpSpPr/>
          <p:nvPr/>
        </p:nvGrpSpPr>
        <p:grpSpPr>
          <a:xfrm>
            <a:off x="901646" y="5810588"/>
            <a:ext cx="4523497" cy="307778"/>
            <a:chOff x="1244308" y="121693"/>
            <a:chExt cx="4523497" cy="307778"/>
          </a:xfrm>
        </p:grpSpPr>
        <p:sp>
          <p:nvSpPr>
            <p:cNvPr id="132" name="Rectangle 6"/>
            <p:cNvSpPr/>
            <p:nvPr/>
          </p:nvSpPr>
          <p:spPr>
            <a:xfrm>
              <a:off x="4328046" y="166438"/>
              <a:ext cx="410309" cy="21828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3" name="Rectangle 7"/>
            <p:cNvSpPr/>
            <p:nvPr/>
          </p:nvSpPr>
          <p:spPr>
            <a:xfrm>
              <a:off x="1244308" y="166437"/>
              <a:ext cx="410309" cy="2182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4" name="TextBox 8"/>
            <p:cNvSpPr txBox="1"/>
            <p:nvPr/>
          </p:nvSpPr>
          <p:spPr>
            <a:xfrm>
              <a:off x="4738357" y="121694"/>
              <a:ext cx="1029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prstClr val="black"/>
                  </a:solidFill>
                </a:rPr>
                <a:t>prototyped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35" name="TextBox 9"/>
            <p:cNvSpPr txBox="1"/>
            <p:nvPr/>
          </p:nvSpPr>
          <p:spPr>
            <a:xfrm>
              <a:off x="1654617" y="121693"/>
              <a:ext cx="1327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prstClr val="black"/>
                  </a:solidFill>
                </a:rPr>
                <a:t>not </a:t>
              </a:r>
              <a:r>
                <a:rPr lang="de-DE" sz="1400" dirty="0" err="1" smtClean="0">
                  <a:solidFill>
                    <a:prstClr val="black"/>
                  </a:solidFill>
                </a:rPr>
                <a:t>prototyped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3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 vs. High-Fidelity Prototypes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pic>
        <p:nvPicPr>
          <p:cNvPr id="2050" name="Picture 2" descr="http://images.computerhistory.org/revonline/images/102716262p-03-01.jpg?w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14144" r="53" b="11779"/>
          <a:stretch/>
        </p:blipFill>
        <p:spPr bwMode="auto">
          <a:xfrm>
            <a:off x="617639" y="913776"/>
            <a:ext cx="4433695" cy="28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17640" y="3661516"/>
            <a:ext cx="273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by Mark </a:t>
            </a:r>
            <a:r>
              <a:rPr lang="en-US" sz="1200" dirty="0"/>
              <a:t>Richards from https://www.computerhistory.org/revolution/mobile-computing/18/321/1648</a:t>
            </a:r>
          </a:p>
        </p:txBody>
      </p:sp>
      <p:pic>
        <p:nvPicPr>
          <p:cNvPr id="2053" name="Picture 5" descr="File:Samsung Galaxy Z Flip fol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1536" r="12065" b="11581"/>
          <a:stretch/>
        </p:blipFill>
        <p:spPr bwMode="auto">
          <a:xfrm>
            <a:off x="4434006" y="3346860"/>
            <a:ext cx="4217869" cy="28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540992" y="5591836"/>
            <a:ext cx="311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by Grace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Samson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from https://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commons.wikimedia.org/wiki/File:Samsung_Galaxy_Z_Flip_fold.jpg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(CC-BY-SA 4.0)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17639" y="180260"/>
            <a:ext cx="4370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Low-Fidelity PDA Prototype</a:t>
            </a:r>
            <a:endParaRPr lang="en-US" sz="2800" dirty="0"/>
          </a:p>
        </p:txBody>
      </p:sp>
      <p:sp>
        <p:nvSpPr>
          <p:cNvPr id="22" name="Rechteck 21"/>
          <p:cNvSpPr/>
          <p:nvPr/>
        </p:nvSpPr>
        <p:spPr>
          <a:xfrm>
            <a:off x="5314744" y="2392753"/>
            <a:ext cx="3337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High-Fidelity Prototype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57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Low-Fi prototypes</a:t>
            </a:r>
            <a:endParaRPr lang="en-GB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Check ideas and interaction flow</a:t>
            </a:r>
          </a:p>
          <a:p>
            <a:endParaRPr lang="en-GB" dirty="0" smtClean="0"/>
          </a:p>
          <a:p>
            <a:r>
              <a:rPr lang="en-GB" dirty="0" smtClean="0"/>
              <a:t>Fast, cheap and easy to change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Cheap, easy and quick to implement</a:t>
            </a:r>
          </a:p>
          <a:p>
            <a:pPr lvl="1"/>
            <a:r>
              <a:rPr lang="en-GB" dirty="0" smtClean="0"/>
              <a:t>Users are keen to criticise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No real functionality, difficult to identify errors</a:t>
            </a:r>
          </a:p>
          <a:p>
            <a:pPr lvl="1"/>
            <a:r>
              <a:rPr lang="en-GB" dirty="0" smtClean="0"/>
              <a:t>Reuse and extending difficult to impossible</a:t>
            </a:r>
          </a:p>
          <a:p>
            <a:pPr lvl="1"/>
            <a:r>
              <a:rPr lang="en-GB" dirty="0" smtClean="0"/>
              <a:t>Not all ideas can be realized</a:t>
            </a:r>
          </a:p>
          <a:p>
            <a:pPr lvl="1"/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pic>
        <p:nvPicPr>
          <p:cNvPr id="9" name="Picture 2" descr="http://images.computerhistory.org/revonline/images/102716262p-03-01.jpg?w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14144" r="53" b="11779"/>
          <a:stretch/>
        </p:blipFill>
        <p:spPr bwMode="auto">
          <a:xfrm>
            <a:off x="5677021" y="115888"/>
            <a:ext cx="4433695" cy="28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677022" y="2863628"/>
            <a:ext cx="273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 by Mark </a:t>
            </a:r>
            <a:r>
              <a:rPr lang="en-US" sz="1200" dirty="0"/>
              <a:t>Richards from https://www.computerhistory.org/revolution/mobile-computing/18/321/1648</a:t>
            </a:r>
          </a:p>
        </p:txBody>
      </p:sp>
    </p:spTree>
    <p:extLst>
      <p:ext uri="{BB962C8B-B14F-4D97-AF65-F5344CB8AC3E}">
        <p14:creationId xmlns:p14="http://schemas.microsoft.com/office/powerpoint/2010/main" val="15163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High-fidelity Prototype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Looks &amp; feels like the final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Colors, screen layout, fonts, … text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Response time and interactive behavior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Restricted functionality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certain functions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Functionality is targeted towards the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Invisible </a:t>
            </a:r>
            <a:r>
              <a:rPr lang="en-US" dirty="0" smtClean="0"/>
              <a:t>issues (e.g. security)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Standard technologies for prototyping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HTML, JavaScript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Axure</a:t>
            </a:r>
            <a:r>
              <a:rPr lang="en-US" dirty="0" smtClean="0"/>
              <a:t>, Director, Presentation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GUI Builder (e.g. Visual Basic, Delphi, NetBeans)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pic>
        <p:nvPicPr>
          <p:cNvPr id="5" name="Picture 5" descr="File:Samsung Galaxy Z Flip fol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1536" r="12065" b="11581"/>
          <a:stretch/>
        </p:blipFill>
        <p:spPr bwMode="auto">
          <a:xfrm>
            <a:off x="6078556" y="218248"/>
            <a:ext cx="4217869" cy="28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185542" y="2463224"/>
            <a:ext cx="311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by Grace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Samson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from https://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commons.wikimedia.org/wiki/File:Samsung_Galaxy_Z_Flip_fold.jpg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(CC-BY-SA 4.0)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1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High-fidelity Prototype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Show how the finished product will look and feel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Behaves like the final product for selected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Allows predicting efficiency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very time-consuming to implement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Users can only “use” the implemented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Feedback centered around look &amp; feel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Managers may expect that “the product” is nearly ready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6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 dirty="0" smtClean="0"/>
              <a:t>Understand why prototypes are useful</a:t>
            </a:r>
            <a:endParaRPr lang="en-US" sz="2400" dirty="0"/>
          </a:p>
          <a:p>
            <a:pPr marL="342900" indent="-342900"/>
            <a:r>
              <a:rPr lang="en-US" sz="2400" dirty="0"/>
              <a:t>Know </a:t>
            </a:r>
            <a:r>
              <a:rPr lang="en-US" sz="2400" dirty="0" smtClean="0"/>
              <a:t>different ways to systemize prototypes</a:t>
            </a:r>
          </a:p>
          <a:p>
            <a:pPr marL="342900" indent="-342900"/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</a:t>
            </a:r>
            <a:r>
              <a:rPr lang="en-US" dirty="0"/>
              <a:t>vs. </a:t>
            </a:r>
            <a:r>
              <a:rPr lang="en-US" dirty="0" smtClean="0"/>
              <a:t>Fidelity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150671" y="5585133"/>
            <a:ext cx="7408800" cy="0"/>
          </a:xfrm>
          <a:prstGeom prst="straightConnector1">
            <a:avLst/>
          </a:prstGeom>
          <a:ln w="7620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150671" y="646592"/>
            <a:ext cx="0" cy="4938542"/>
          </a:xfrm>
          <a:prstGeom prst="straightConnector1">
            <a:avLst/>
          </a:prstGeom>
          <a:ln w="7620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rot="16200000">
            <a:off x="-48105" y="2900420"/>
            <a:ext cx="189955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345316" y="5585133"/>
            <a:ext cx="1019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fidelity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384183" y="4415011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paper prototypes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3984633" y="4415011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wireframe</a:t>
            </a:r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3984632" y="2782449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prototype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6447282" y="1149887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system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6447282" y="4415011"/>
            <a:ext cx="1476463" cy="9227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</a:t>
            </a:r>
            <a:r>
              <a:rPr lang="en-US" dirty="0" err="1" smtClean="0"/>
              <a:t>powerpoint</a:t>
            </a:r>
            <a:r>
              <a:rPr lang="en-US" dirty="0" smtClean="0"/>
              <a:t>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9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depends on prototype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t="12411" r="38398"/>
          <a:stretch/>
        </p:blipFill>
        <p:spPr>
          <a:xfrm>
            <a:off x="695326" y="1"/>
            <a:ext cx="4558733" cy="3121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12549" r="38501"/>
          <a:stretch/>
        </p:blipFill>
        <p:spPr>
          <a:xfrm>
            <a:off x="695777" y="3119768"/>
            <a:ext cx="4558282" cy="31212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543800" y="5538355"/>
            <a:ext cx="2140527" cy="5909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Niels Henze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46276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 smtClean="0"/>
              <a:t>For more content see: https</a:t>
            </a:r>
            <a:r>
              <a:rPr lang="en-US"/>
              <a:t>://</a:t>
            </a:r>
            <a:r>
              <a:rPr lang="en-US" smtClean="0"/>
              <a:t>hci-lecture.de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/>
          <a:p>
            <a:r>
              <a:rPr lang="en-US" dirty="0"/>
              <a:t>ISO 9241-210 </a:t>
            </a:r>
            <a:r>
              <a:rPr lang="en-US" dirty="0" smtClean="0"/>
              <a:t>Human-Centered Design Process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>
            <a:normAutofit/>
          </a:bodyPr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1683981" y="3236859"/>
            <a:ext cx="1785798" cy="905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Evaluate designs against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255171" y="4629410"/>
            <a:ext cx="1785798" cy="906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Product design solutions to meet the user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6826361" y="3236859"/>
            <a:ext cx="1785798" cy="905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Specify the user and organizational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4183500" y="1912616"/>
            <a:ext cx="1785798" cy="905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Understand and specify the context of use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10"/>
          <p:cNvSpPr/>
          <p:nvPr/>
        </p:nvSpPr>
        <p:spPr>
          <a:xfrm>
            <a:off x="695325" y="1284072"/>
            <a:ext cx="2332419" cy="10448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Design solution meets the user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hape 21"/>
          <p:cNvCxnSpPr>
            <a:stCxn id="22" idx="1"/>
            <a:endCxn id="14" idx="0"/>
          </p:cNvCxnSpPr>
          <p:nvPr/>
        </p:nvCxnSpPr>
        <p:spPr>
          <a:xfrm rot="10800000" flipV="1">
            <a:off x="5076399" y="1225886"/>
            <a:ext cx="509882" cy="686730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23"/>
          <p:cNvCxnSpPr>
            <a:stCxn id="14" idx="3"/>
            <a:endCxn id="13" idx="0"/>
          </p:cNvCxnSpPr>
          <p:nvPr/>
        </p:nvCxnSpPr>
        <p:spPr>
          <a:xfrm>
            <a:off x="5969298" y="2365933"/>
            <a:ext cx="1749962" cy="870926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25"/>
          <p:cNvCxnSpPr/>
          <p:nvPr/>
        </p:nvCxnSpPr>
        <p:spPr>
          <a:xfrm rot="5400000">
            <a:off x="6441519" y="3795869"/>
            <a:ext cx="940787" cy="1678291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27"/>
          <p:cNvCxnSpPr>
            <a:stCxn id="12" idx="1"/>
            <a:endCxn id="11" idx="2"/>
          </p:cNvCxnSpPr>
          <p:nvPr/>
        </p:nvCxnSpPr>
        <p:spPr>
          <a:xfrm rot="10800000">
            <a:off x="2576880" y="4141940"/>
            <a:ext cx="1678291" cy="940787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29"/>
          <p:cNvCxnSpPr>
            <a:stCxn id="11" idx="0"/>
            <a:endCxn id="14" idx="1"/>
          </p:cNvCxnSpPr>
          <p:nvPr/>
        </p:nvCxnSpPr>
        <p:spPr>
          <a:xfrm rot="5400000" flipH="1" flipV="1">
            <a:off x="2944727" y="1998086"/>
            <a:ext cx="870926" cy="1606621"/>
          </a:xfrm>
          <a:prstGeom prst="curvedConnector2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37"/>
          <p:cNvCxnSpPr>
            <a:stCxn id="11" idx="1"/>
            <a:endCxn id="15" idx="3"/>
          </p:cNvCxnSpPr>
          <p:nvPr/>
        </p:nvCxnSpPr>
        <p:spPr>
          <a:xfrm rot="10800000">
            <a:off x="1036901" y="2175866"/>
            <a:ext cx="647081" cy="151353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586281" y="786922"/>
            <a:ext cx="2046740" cy="877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Plan the human-centered design process</a:t>
            </a:r>
          </a:p>
        </p:txBody>
      </p:sp>
      <p:cxnSp>
        <p:nvCxnSpPr>
          <p:cNvPr id="23" name="Shape 29"/>
          <p:cNvCxnSpPr>
            <a:stCxn id="11" idx="0"/>
            <a:endCxn id="12" idx="0"/>
          </p:cNvCxnSpPr>
          <p:nvPr/>
        </p:nvCxnSpPr>
        <p:spPr>
          <a:xfrm rot="16200000" flipH="1">
            <a:off x="3166199" y="2647539"/>
            <a:ext cx="1392551" cy="2571190"/>
          </a:xfrm>
          <a:prstGeom prst="curvedConnector3">
            <a:avLst>
              <a:gd name="adj1" fmla="val -11193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9"/>
          <p:cNvCxnSpPr>
            <a:stCxn id="11" idx="0"/>
            <a:endCxn id="13" idx="0"/>
          </p:cNvCxnSpPr>
          <p:nvPr/>
        </p:nvCxnSpPr>
        <p:spPr>
          <a:xfrm rot="5400000" flipH="1" flipV="1">
            <a:off x="5148070" y="665669"/>
            <a:ext cx="12700" cy="5142380"/>
          </a:xfrm>
          <a:prstGeom prst="curvedConnector3">
            <a:avLst>
              <a:gd name="adj1" fmla="val 2618181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695325" y="5974751"/>
            <a:ext cx="5133136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9241-210:2019 (en)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Human-centered design for interactive systems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47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/>
          <a:p>
            <a:r>
              <a:rPr lang="en-US" dirty="0"/>
              <a:t>ISO 9241-210 </a:t>
            </a:r>
            <a:r>
              <a:rPr lang="en-US" dirty="0" smtClean="0"/>
              <a:t>Human-Centered Design Process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1683981" y="3236859"/>
            <a:ext cx="1785798" cy="905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Evaluate designs against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255171" y="4629410"/>
            <a:ext cx="1785798" cy="906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Product design solutions to meet the user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6826361" y="3236859"/>
            <a:ext cx="1785798" cy="905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Specify the user and organizational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4183500" y="1912616"/>
            <a:ext cx="1785798" cy="905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Understand and specify the context of use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10"/>
          <p:cNvSpPr/>
          <p:nvPr/>
        </p:nvSpPr>
        <p:spPr>
          <a:xfrm>
            <a:off x="695325" y="1284072"/>
            <a:ext cx="2332419" cy="10448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Design solution meets the user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hape 21"/>
          <p:cNvCxnSpPr>
            <a:stCxn id="22" idx="1"/>
            <a:endCxn id="14" idx="0"/>
          </p:cNvCxnSpPr>
          <p:nvPr/>
        </p:nvCxnSpPr>
        <p:spPr>
          <a:xfrm rot="10800000" flipV="1">
            <a:off x="5076399" y="1225886"/>
            <a:ext cx="509882" cy="686730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23"/>
          <p:cNvCxnSpPr>
            <a:stCxn id="14" idx="3"/>
            <a:endCxn id="13" idx="0"/>
          </p:cNvCxnSpPr>
          <p:nvPr/>
        </p:nvCxnSpPr>
        <p:spPr>
          <a:xfrm>
            <a:off x="5969298" y="2365933"/>
            <a:ext cx="1749962" cy="870926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27"/>
          <p:cNvCxnSpPr>
            <a:stCxn id="2" idx="1"/>
            <a:endCxn id="11" idx="2"/>
          </p:cNvCxnSpPr>
          <p:nvPr/>
        </p:nvCxnSpPr>
        <p:spPr>
          <a:xfrm rot="10800000">
            <a:off x="2576881" y="4141941"/>
            <a:ext cx="1174447" cy="941406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29"/>
          <p:cNvCxnSpPr>
            <a:stCxn id="11" idx="0"/>
            <a:endCxn id="14" idx="1"/>
          </p:cNvCxnSpPr>
          <p:nvPr/>
        </p:nvCxnSpPr>
        <p:spPr>
          <a:xfrm rot="5400000" flipH="1" flipV="1">
            <a:off x="2944727" y="1998086"/>
            <a:ext cx="870926" cy="1606621"/>
          </a:xfrm>
          <a:prstGeom prst="curvedConnector2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37"/>
          <p:cNvCxnSpPr>
            <a:stCxn id="11" idx="1"/>
            <a:endCxn id="15" idx="3"/>
          </p:cNvCxnSpPr>
          <p:nvPr/>
        </p:nvCxnSpPr>
        <p:spPr>
          <a:xfrm rot="10800000">
            <a:off x="1036901" y="2175866"/>
            <a:ext cx="647081" cy="151353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586281" y="786922"/>
            <a:ext cx="2046740" cy="877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Plan the human-centered design process</a:t>
            </a:r>
          </a:p>
        </p:txBody>
      </p:sp>
      <p:cxnSp>
        <p:nvCxnSpPr>
          <p:cNvPr id="23" name="Shape 29"/>
          <p:cNvCxnSpPr>
            <a:stCxn id="11" idx="0"/>
            <a:endCxn id="12" idx="0"/>
          </p:cNvCxnSpPr>
          <p:nvPr/>
        </p:nvCxnSpPr>
        <p:spPr>
          <a:xfrm rot="16200000" flipH="1">
            <a:off x="3166199" y="2647539"/>
            <a:ext cx="1392551" cy="2571190"/>
          </a:xfrm>
          <a:prstGeom prst="curvedConnector3">
            <a:avLst>
              <a:gd name="adj1" fmla="val -11193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9"/>
          <p:cNvCxnSpPr>
            <a:stCxn id="11" idx="0"/>
            <a:endCxn id="13" idx="0"/>
          </p:cNvCxnSpPr>
          <p:nvPr/>
        </p:nvCxnSpPr>
        <p:spPr>
          <a:xfrm rot="5400000" flipH="1" flipV="1">
            <a:off x="5148070" y="665669"/>
            <a:ext cx="12700" cy="5142380"/>
          </a:xfrm>
          <a:prstGeom prst="curvedConnector3">
            <a:avLst>
              <a:gd name="adj1" fmla="val 2618181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695325" y="5974751"/>
            <a:ext cx="5133136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9241-210:2019 (en)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Human-centered design for interactive systems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27" y="4096161"/>
            <a:ext cx="2793480" cy="1974371"/>
          </a:xfrm>
          <a:prstGeom prst="rect">
            <a:avLst/>
          </a:prstGeom>
        </p:spPr>
      </p:pic>
      <p:cxnSp>
        <p:nvCxnSpPr>
          <p:cNvPr id="26" name="Gekrümmter Verbinder 25"/>
          <p:cNvCxnSpPr>
            <a:stCxn id="13" idx="2"/>
            <a:endCxn id="2" idx="3"/>
          </p:cNvCxnSpPr>
          <p:nvPr/>
        </p:nvCxnSpPr>
        <p:spPr>
          <a:xfrm rot="5400000">
            <a:off x="6661331" y="4025418"/>
            <a:ext cx="941406" cy="1174453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51326" y="4135590"/>
            <a:ext cx="2774455" cy="188336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dirty="0" smtClean="0"/>
              <a:t>very slow</a:t>
            </a:r>
            <a:endParaRPr lang="en-US" sz="5400" dirty="0"/>
          </a:p>
        </p:txBody>
      </p:sp>
      <p:sp>
        <p:nvSpPr>
          <p:cNvPr id="28" name="Gebogener Pfeil 27"/>
          <p:cNvSpPr/>
          <p:nvPr/>
        </p:nvSpPr>
        <p:spPr>
          <a:xfrm>
            <a:off x="1683981" y="1912616"/>
            <a:ext cx="6928178" cy="3820518"/>
          </a:xfrm>
          <a:prstGeom prst="circularArrow">
            <a:avLst>
              <a:gd name="adj1" fmla="val 9301"/>
              <a:gd name="adj2" fmla="val 1742964"/>
              <a:gd name="adj3" fmla="val 1836420"/>
              <a:gd name="adj4" fmla="val 7220694"/>
              <a:gd name="adj5" fmla="val 13016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5325" y="786922"/>
            <a:ext cx="8896878" cy="52320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dirty="0" smtClean="0"/>
              <a:t>the whole process</a:t>
            </a:r>
          </a:p>
          <a:p>
            <a:pPr algn="ctr"/>
            <a:r>
              <a:rPr lang="en-US" sz="5400" dirty="0" smtClean="0"/>
              <a:t>becomes very slow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94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1905" r="4040" b="5369"/>
          <a:stretch/>
        </p:blipFill>
        <p:spPr>
          <a:xfrm>
            <a:off x="3750181" y="4334081"/>
            <a:ext cx="2775600" cy="144483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/>
          <a:p>
            <a:r>
              <a:rPr lang="en-US" dirty="0"/>
              <a:t>ISO 9241-210 </a:t>
            </a:r>
            <a:r>
              <a:rPr lang="en-US" dirty="0" smtClean="0"/>
              <a:t>Human-Centered Design Process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1683981" y="3236859"/>
            <a:ext cx="1785798" cy="905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Evaluate designs against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6826361" y="3236859"/>
            <a:ext cx="1785798" cy="905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Specify the user and organizational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4183500" y="1912616"/>
            <a:ext cx="1785798" cy="905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Understand and specify the context of use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10"/>
          <p:cNvSpPr/>
          <p:nvPr/>
        </p:nvSpPr>
        <p:spPr>
          <a:xfrm>
            <a:off x="695325" y="1284072"/>
            <a:ext cx="2332419" cy="10448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Design solution meets the user requirements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hape 21"/>
          <p:cNvCxnSpPr>
            <a:stCxn id="22" idx="1"/>
            <a:endCxn id="14" idx="0"/>
          </p:cNvCxnSpPr>
          <p:nvPr/>
        </p:nvCxnSpPr>
        <p:spPr>
          <a:xfrm rot="10800000" flipV="1">
            <a:off x="5076399" y="1225886"/>
            <a:ext cx="509882" cy="686730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23"/>
          <p:cNvCxnSpPr>
            <a:stCxn id="14" idx="3"/>
            <a:endCxn id="13" idx="0"/>
          </p:cNvCxnSpPr>
          <p:nvPr/>
        </p:nvCxnSpPr>
        <p:spPr>
          <a:xfrm>
            <a:off x="5969298" y="2365933"/>
            <a:ext cx="1749962" cy="870926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27"/>
          <p:cNvCxnSpPr>
            <a:stCxn id="2" idx="1"/>
            <a:endCxn id="11" idx="2"/>
          </p:cNvCxnSpPr>
          <p:nvPr/>
        </p:nvCxnSpPr>
        <p:spPr>
          <a:xfrm rot="10800000">
            <a:off x="2576881" y="4141941"/>
            <a:ext cx="1174447" cy="941406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29"/>
          <p:cNvCxnSpPr>
            <a:stCxn id="11" idx="0"/>
            <a:endCxn id="14" idx="1"/>
          </p:cNvCxnSpPr>
          <p:nvPr/>
        </p:nvCxnSpPr>
        <p:spPr>
          <a:xfrm rot="5400000" flipH="1" flipV="1">
            <a:off x="2944727" y="1998086"/>
            <a:ext cx="870926" cy="1606621"/>
          </a:xfrm>
          <a:prstGeom prst="curvedConnector2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37"/>
          <p:cNvCxnSpPr>
            <a:stCxn id="11" idx="1"/>
            <a:endCxn id="15" idx="3"/>
          </p:cNvCxnSpPr>
          <p:nvPr/>
        </p:nvCxnSpPr>
        <p:spPr>
          <a:xfrm rot="10800000">
            <a:off x="1036901" y="2175866"/>
            <a:ext cx="647081" cy="151353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586281" y="786922"/>
            <a:ext cx="2046740" cy="877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Plan the human-centered design process</a:t>
            </a:r>
          </a:p>
        </p:txBody>
      </p:sp>
      <p:cxnSp>
        <p:nvCxnSpPr>
          <p:cNvPr id="23" name="Shape 29"/>
          <p:cNvCxnSpPr>
            <a:stCxn id="11" idx="0"/>
            <a:endCxn id="12" idx="0"/>
          </p:cNvCxnSpPr>
          <p:nvPr/>
        </p:nvCxnSpPr>
        <p:spPr>
          <a:xfrm rot="16200000" flipH="1">
            <a:off x="3166199" y="2647539"/>
            <a:ext cx="1392551" cy="2571190"/>
          </a:xfrm>
          <a:prstGeom prst="curvedConnector3">
            <a:avLst>
              <a:gd name="adj1" fmla="val -11193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9"/>
          <p:cNvCxnSpPr>
            <a:stCxn id="11" idx="0"/>
            <a:endCxn id="13" idx="0"/>
          </p:cNvCxnSpPr>
          <p:nvPr/>
        </p:nvCxnSpPr>
        <p:spPr>
          <a:xfrm rot="5400000" flipH="1" flipV="1">
            <a:off x="5148070" y="665669"/>
            <a:ext cx="12700" cy="5142380"/>
          </a:xfrm>
          <a:prstGeom prst="curvedConnector3">
            <a:avLst>
              <a:gd name="adj1" fmla="val 2618181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695325" y="5974751"/>
            <a:ext cx="5133136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9241-210:2019 (en)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Human-centered design for interactive systems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cxnSp>
        <p:nvCxnSpPr>
          <p:cNvPr id="26" name="Gekrümmter Verbinder 25"/>
          <p:cNvCxnSpPr>
            <a:stCxn id="13" idx="2"/>
            <a:endCxn id="2" idx="3"/>
          </p:cNvCxnSpPr>
          <p:nvPr/>
        </p:nvCxnSpPr>
        <p:spPr>
          <a:xfrm rot="5400000">
            <a:off x="6661331" y="4025418"/>
            <a:ext cx="941406" cy="1174453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50181" y="4135590"/>
            <a:ext cx="2775600" cy="188336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dirty="0" smtClean="0"/>
              <a:t>very</a:t>
            </a:r>
          </a:p>
          <a:p>
            <a:pPr algn="ctr"/>
            <a:r>
              <a:rPr lang="en-US" sz="5400" dirty="0" smtClean="0"/>
              <a:t>fast</a:t>
            </a:r>
            <a:endParaRPr lang="en-US" sz="5400" dirty="0"/>
          </a:p>
        </p:txBody>
      </p:sp>
      <p:sp>
        <p:nvSpPr>
          <p:cNvPr id="28" name="Gebogener Pfeil 27"/>
          <p:cNvSpPr/>
          <p:nvPr/>
        </p:nvSpPr>
        <p:spPr>
          <a:xfrm>
            <a:off x="1683981" y="1912616"/>
            <a:ext cx="6928178" cy="3820518"/>
          </a:xfrm>
          <a:prstGeom prst="circularArrow">
            <a:avLst>
              <a:gd name="adj1" fmla="val 9301"/>
              <a:gd name="adj2" fmla="val 1742964"/>
              <a:gd name="adj3" fmla="val 1836420"/>
              <a:gd name="adj4" fmla="val 7220694"/>
              <a:gd name="adj5" fmla="val 13016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95325" y="786922"/>
            <a:ext cx="8896878" cy="52320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dirty="0" smtClean="0"/>
              <a:t>the whole process</a:t>
            </a:r>
          </a:p>
          <a:p>
            <a:pPr algn="ctr"/>
            <a:r>
              <a:rPr lang="en-US" sz="5400" dirty="0" smtClean="0"/>
              <a:t>becomes very fast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9515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7774486" cy="4860926"/>
          </a:xfrm>
        </p:spPr>
        <p:txBody>
          <a:bodyPr/>
          <a:lstStyle/>
          <a:p>
            <a:r>
              <a:rPr lang="en-US" dirty="0"/>
              <a:t>Minimize the time for </a:t>
            </a:r>
            <a:r>
              <a:rPr lang="en-US" dirty="0" smtClean="0"/>
              <a:t>early design </a:t>
            </a:r>
            <a:r>
              <a:rPr lang="en-US" dirty="0"/>
              <a:t>Iterations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errors quickly! </a:t>
            </a:r>
          </a:p>
          <a:p>
            <a:endParaRPr lang="en-US" dirty="0"/>
          </a:p>
          <a:p>
            <a:r>
              <a:rPr lang="en-US" dirty="0" smtClean="0"/>
              <a:t>Enables to explore more </a:t>
            </a:r>
            <a:r>
              <a:rPr lang="en-US" dirty="0"/>
              <a:t>design </a:t>
            </a:r>
            <a:r>
              <a:rPr lang="en-US" dirty="0" smtClean="0"/>
              <a:t>options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Prototyping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95327" y="437882"/>
            <a:ext cx="7956000" cy="56914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“A concrete representation of part or all of an interactive system</a:t>
            </a:r>
            <a:r>
              <a:rPr lang="en-US" dirty="0" smtClean="0"/>
              <a:t>”</a:t>
            </a:r>
          </a:p>
          <a:p>
            <a:pPr marL="357188" lvl="1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Beaudouin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-Lafon, M., &amp; Mackay, W. E. (2009). Prototyping tools and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techniques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Human-Computer Interaction (pp. 137-160). CRC Press.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“Prototyping </a:t>
            </a:r>
            <a:r>
              <a:rPr lang="en-US" dirty="0"/>
              <a:t>models your final product and allows you to test attributes of the </a:t>
            </a:r>
            <a:r>
              <a:rPr lang="en-US" dirty="0" smtClean="0"/>
              <a:t>final product </a:t>
            </a:r>
            <a:r>
              <a:rPr lang="en-US" dirty="0"/>
              <a:t>even if it's not ready yet</a:t>
            </a:r>
            <a:r>
              <a:rPr lang="en-US" dirty="0" smtClean="0"/>
              <a:t>.”</a:t>
            </a:r>
            <a:endParaRPr lang="en-GB" dirty="0"/>
          </a:p>
          <a:p>
            <a:pPr marL="357188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Horn, J. (1998). The usability methods toolbox handbook. San Jose State University: Industrial and Systems Engineering Department, San Jose, CA.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Dynamic </a:t>
            </a:r>
            <a:r>
              <a:rPr lang="en-GB" dirty="0"/>
              <a:t>visual model providing a communication tool for customer and developer that is far more effective </a:t>
            </a:r>
            <a:r>
              <a:rPr lang="en-GB" dirty="0" smtClean="0"/>
              <a:t>than narrative </a:t>
            </a:r>
            <a:r>
              <a:rPr lang="en-GB" dirty="0"/>
              <a:t>prose or static visual models for portraying functionality. It has been described as: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functional after a minimal amount of effort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a means for providing users of a proposed application with a physical representation of key parts of the system before system implementation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flexible, modifications require minimal effort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not necessarily representative of a complete system.</a:t>
            </a:r>
          </a:p>
          <a:p>
            <a:pPr marL="357188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Connell, J. L., &amp; Shafer, L. (1989). Structured rapid prototyping: an evolutionary approach to software development. Yourdon Press.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Prototype?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Henze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4DEAC-083F-4EA1-9D67-84BB3A537A3E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95327" y="637504"/>
            <a:ext cx="10801348" cy="5491834"/>
          </a:xfrm>
        </p:spPr>
        <p:txBody>
          <a:bodyPr>
            <a:normAutofit/>
          </a:bodyPr>
          <a:lstStyle/>
          <a:p>
            <a:r>
              <a:rPr lang="en-GB" sz="2800" dirty="0"/>
              <a:t>Work flow, task design</a:t>
            </a:r>
          </a:p>
          <a:p>
            <a:r>
              <a:rPr lang="en-GB" sz="2800" dirty="0" smtClean="0"/>
              <a:t>Screen </a:t>
            </a:r>
            <a:r>
              <a:rPr lang="en-GB" sz="2800" dirty="0"/>
              <a:t>layouts and information displays</a:t>
            </a:r>
          </a:p>
          <a:p>
            <a:r>
              <a:rPr lang="en-GB" sz="2800" dirty="0" smtClean="0"/>
              <a:t>Difficult</a:t>
            </a:r>
            <a:r>
              <a:rPr lang="en-GB" sz="2800" dirty="0"/>
              <a:t>, controversial, critical </a:t>
            </a:r>
            <a:r>
              <a:rPr lang="en-GB" sz="2800" dirty="0" smtClean="0"/>
              <a:t>areas</a:t>
            </a:r>
          </a:p>
          <a:p>
            <a:endParaRPr lang="en-GB" sz="2800" dirty="0"/>
          </a:p>
          <a:p>
            <a:r>
              <a:rPr lang="en-GB" sz="2800" dirty="0" smtClean="0"/>
              <a:t>Everything </a:t>
            </a:r>
            <a:r>
              <a:rPr lang="en-GB" sz="2800" dirty="0"/>
              <a:t>else considered important</a:t>
            </a:r>
            <a:r>
              <a:rPr lang="en-GB" sz="2800" dirty="0" smtClean="0"/>
              <a:t>...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295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 for GUIs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Systemizing Prototypes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t="12411" r="38398"/>
          <a:stretch/>
        </p:blipFill>
        <p:spPr>
          <a:xfrm>
            <a:off x="695325" y="0"/>
            <a:ext cx="9136346" cy="625532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12549" r="38501"/>
          <a:stretch/>
        </p:blipFill>
        <p:spPr>
          <a:xfrm>
            <a:off x="695326" y="0"/>
            <a:ext cx="9114472" cy="624096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543800" y="5538355"/>
            <a:ext cx="2140527" cy="5909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Breitbild</PresentationFormat>
  <Paragraphs>232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Frutiger Next LT W1G</vt:lpstr>
      <vt:lpstr>HelveticaNeueLT Std Med</vt:lpstr>
      <vt:lpstr>Wingdings</vt:lpstr>
      <vt:lpstr>Office Theme</vt:lpstr>
      <vt:lpstr>1_Office Theme</vt:lpstr>
      <vt:lpstr>Systemizing Prototypes</vt:lpstr>
      <vt:lpstr>Learning Goals</vt:lpstr>
      <vt:lpstr>ISO 9241-210 Human-Centered Design Process</vt:lpstr>
      <vt:lpstr>ISO 9241-210 Human-Centered Design Process</vt:lpstr>
      <vt:lpstr>ISO 9241-210 Human-Centered Design Process</vt:lpstr>
      <vt:lpstr>PowerPoint-Präsentation</vt:lpstr>
      <vt:lpstr>Definitions for Prototyping</vt:lpstr>
      <vt:lpstr>What to Prototype?</vt:lpstr>
      <vt:lpstr>Prototypes for GUIs</vt:lpstr>
      <vt:lpstr>Taxonomy of Prototypes</vt:lpstr>
      <vt:lpstr>Horizontal Prototypes</vt:lpstr>
      <vt:lpstr>Horizontal Prototyping</vt:lpstr>
      <vt:lpstr>Horizontal Prototypes</vt:lpstr>
      <vt:lpstr>Vertical Prototyping</vt:lpstr>
      <vt:lpstr>Horizontal vs. Vertical Prototypes</vt:lpstr>
      <vt:lpstr>Low- vs. High-Fidelity Prototypes</vt:lpstr>
      <vt:lpstr>Low-Fi prototypes</vt:lpstr>
      <vt:lpstr>High-fidelity Prototype</vt:lpstr>
      <vt:lpstr>High-fidelity Prototype</vt:lpstr>
      <vt:lpstr>Functionality vs. Fidelity</vt:lpstr>
      <vt:lpstr>Feedback depends on prototype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Niels Henze</cp:lastModifiedBy>
  <cp:revision>599</cp:revision>
  <dcterms:created xsi:type="dcterms:W3CDTF">2017-10-10T14:10:45Z</dcterms:created>
  <dcterms:modified xsi:type="dcterms:W3CDTF">2020-05-17T22:59:05Z</dcterms:modified>
</cp:coreProperties>
</file>